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6"/>
  </p:notesMasterIdLst>
  <p:sldIdLst>
    <p:sldId id="257" r:id="rId2"/>
    <p:sldId id="258" r:id="rId3"/>
    <p:sldId id="259" r:id="rId4"/>
    <p:sldId id="260" r:id="rId5"/>
  </p:sldIdLst>
  <p:sldSz cx="9144000" cy="6858000" type="screen4x3"/>
  <p:notesSz cx="6858000" cy="9144000"/>
  <p:defaultTextStyle>
    <a:defPPr>
      <a:defRPr lang="es-MX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encabezado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9D23C32-EE78-44F0-9FCC-22748618EFD7}" type="datetimeFigureOut">
              <a:rPr lang="es-MX" smtClean="0"/>
              <a:t>05/07/2018</a:t>
            </a:fld>
            <a:endParaRPr lang="es-MX"/>
          </a:p>
        </p:txBody>
      </p:sp>
      <p:sp>
        <p:nvSpPr>
          <p:cNvPr id="4" name="3 Marcador de imagen de diapositiva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s-MX"/>
          </a:p>
        </p:txBody>
      </p:sp>
      <p:sp>
        <p:nvSpPr>
          <p:cNvPr id="5" name="4 Marcador de notas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6C00152-D93A-45E3-9CC9-67F0CD2707B2}" type="slidenum">
              <a:rPr lang="es-MX" smtClean="0"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imagen de diapositiva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2 Marcador de notas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s-MX" dirty="0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6C00152-D93A-45E3-9CC9-67F0CD2707B2}" type="slidenum">
              <a:rPr lang="es-MX" smtClean="0"/>
              <a:t>2</a:t>
            </a:fld>
            <a:endParaRPr lang="es-MX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s-ES" smtClean="0"/>
              <a:t>Haga clic para modificar el estilo de subtítulo del patrón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5" name="4 Marcador de texto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MX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MX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 smtClean="0"/>
              <a:t>Haga clic para modificar el estilo de título del patrón</a:t>
            </a:r>
            <a:endParaRPr lang="es-MX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s-MX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589B65-A097-4527-A417-73ECDDA26606}" type="datetimeFigureOut">
              <a:rPr lang="es-MX" smtClean="0"/>
              <a:pPr/>
              <a:t>05/07/2018</a:t>
            </a:fld>
            <a:endParaRPr lang="es-MX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MX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D1B3C48-961B-4ACE-B877-FF6BAB0FE0B2}" type="slidenum">
              <a:rPr lang="es-MX" smtClean="0"/>
              <a:pPr/>
              <a:t>‹Nº›</a:t>
            </a:fld>
            <a:endParaRPr lang="es-MX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MX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683568" y="1700808"/>
            <a:ext cx="7772400" cy="650503"/>
          </a:xfrm>
        </p:spPr>
        <p:txBody>
          <a:bodyPr>
            <a:normAutofit/>
          </a:bodyPr>
          <a:lstStyle/>
          <a:p>
            <a:r>
              <a:rPr lang="es-MX" sz="3200" dirty="0" smtClean="0"/>
              <a:t>B.C.S.  PANORAMA EPIDEMIOLOGICO </a:t>
            </a:r>
            <a:r>
              <a:rPr lang="es-MX" sz="3200" dirty="0" smtClean="0"/>
              <a:t>2018</a:t>
            </a:r>
            <a:endParaRPr lang="es-MX" sz="3200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1259632" y="2636912"/>
            <a:ext cx="6400800" cy="17526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GENERAL, INFLUENZA DENGUE, SEMANA </a:t>
            </a:r>
            <a:r>
              <a:rPr lang="es-MX" sz="2800" dirty="0" smtClean="0"/>
              <a:t># 8</a:t>
            </a:r>
            <a:endParaRPr lang="es-MX" sz="2800" dirty="0" smtClean="0"/>
          </a:p>
          <a:p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6" name="5 CuadroTexto"/>
          <p:cNvSpPr txBox="1"/>
          <p:nvPr/>
        </p:nvSpPr>
        <p:spPr>
          <a:xfrm>
            <a:off x="4499992" y="5229200"/>
            <a:ext cx="432048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MX" sz="1200" dirty="0" smtClean="0"/>
              <a:t>FUENTE: PLATAFORMA SINAVE. SUIVE WNDOWS. SSA</a:t>
            </a:r>
          </a:p>
          <a:p>
            <a:r>
              <a:rPr lang="es-MX" sz="1200" dirty="0" smtClean="0"/>
              <a:t>CORTE DE INFORMACION AL  </a:t>
            </a:r>
            <a:r>
              <a:rPr lang="es-MX" sz="1200" dirty="0" smtClean="0"/>
              <a:t>01</a:t>
            </a:r>
            <a:r>
              <a:rPr lang="es-MX" sz="1200" dirty="0" smtClean="0"/>
              <a:t> - 03 </a:t>
            </a:r>
            <a:r>
              <a:rPr lang="es-MX" sz="1200" dirty="0" smtClean="0"/>
              <a:t>-</a:t>
            </a:r>
            <a:r>
              <a:rPr lang="es-MX" sz="1200" dirty="0" smtClean="0"/>
              <a:t>2018</a:t>
            </a:r>
            <a:endParaRPr lang="es-MX" sz="1200" dirty="0" smtClean="0"/>
          </a:p>
          <a:p>
            <a:r>
              <a:rPr lang="es-MX" sz="1200" dirty="0" smtClean="0"/>
              <a:t>DEPARTAMENTO DE VIGILANCIA EPIDEMIOLOGICA</a:t>
            </a:r>
          </a:p>
          <a:p>
            <a:r>
              <a:rPr lang="es-MX" sz="1200" dirty="0" smtClean="0"/>
              <a:t>RESPONSABLE: DR. MAURICIO BERNAL HERNANDEZ</a:t>
            </a:r>
          </a:p>
          <a:p>
            <a:r>
              <a:rPr lang="es-MX" sz="1200" dirty="0" smtClean="0"/>
              <a:t>APOYO TECNICO: ING. ERNESTO NAVARRO HIGUERA</a:t>
            </a:r>
          </a:p>
        </p:txBody>
      </p:sp>
      <p:pic>
        <p:nvPicPr>
          <p:cNvPr id="8" name="Marcador de contenido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  <a:prstGeom prst="rect">
            <a:avLst/>
          </a:prstGeo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95736" y="836712"/>
            <a:ext cx="4104456" cy="792088"/>
          </a:xfrm>
        </p:spPr>
        <p:txBody>
          <a:bodyPr>
            <a:normAutofit/>
          </a:bodyPr>
          <a:lstStyle/>
          <a:p>
            <a:r>
              <a:rPr lang="es-MX" sz="2800" dirty="0" smtClean="0"/>
              <a:t>MORBILIDAD GENERAL 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214282" y="28572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8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1500166" y="1357299"/>
          <a:ext cx="5643601" cy="5516550"/>
        </p:xfrm>
        <a:graphic>
          <a:graphicData uri="http://schemas.openxmlformats.org/drawingml/2006/table">
            <a:tbl>
              <a:tblPr/>
              <a:tblGrid>
                <a:gridCol w="3320711"/>
                <a:gridCol w="770019"/>
                <a:gridCol w="782852"/>
                <a:gridCol w="770019"/>
              </a:tblGrid>
              <a:tr h="15302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INSTITUTO DE SERVICIOS DE SALUD EN BCS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302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DIRECCION DE SERVICIOS DE SALUD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302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SUBDIRECCION DE EPIDEMIOLOGIA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3027">
                <a:tc gridSpan="4"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DEPARTAMENTO DE VIGILANCIA EPIDEMIOLOGICA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3027">
                <a:tc gridSpan="4">
                  <a:txBody>
                    <a:bodyPr/>
                    <a:lstStyle/>
                    <a:p>
                      <a:pPr algn="r" fontAlgn="b"/>
                      <a:r>
                        <a:rPr lang="es-MX" sz="1000" b="1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Prontuario semana 08-2018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53027">
                <a:tc>
                  <a:txBody>
                    <a:bodyPr/>
                    <a:lstStyle/>
                    <a:p>
                      <a:pPr algn="ctr" fontAlgn="ctr"/>
                      <a:r>
                        <a:rPr lang="pt-BR" sz="1000" b="1" i="0" u="none" strike="noStrike" dirty="0">
                          <a:solidFill>
                            <a:srgbClr val="FFFFFF"/>
                          </a:solidFill>
                          <a:latin typeface="Arial"/>
                        </a:rPr>
                        <a:t>20 PRINCIPALES CAUSAS DE DX</a:t>
                      </a:r>
                    </a:p>
                  </a:txBody>
                  <a:tcPr marL="5357" marR="5357" marT="5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2018</a:t>
                      </a:r>
                    </a:p>
                  </a:txBody>
                  <a:tcPr marL="5357" marR="5357" marT="5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2017</a:t>
                      </a:r>
                    </a:p>
                  </a:txBody>
                  <a:tcPr marL="5357" marR="5357" marT="5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>
                          <a:solidFill>
                            <a:srgbClr val="FFFFFF"/>
                          </a:solidFill>
                          <a:latin typeface="Arial"/>
                        </a:rPr>
                        <a:t>Variación</a:t>
                      </a:r>
                    </a:p>
                  </a:txBody>
                  <a:tcPr marL="5357" marR="5357" marT="5357" marB="0" anchor="ctr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215867"/>
                    </a:solidFill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 dirty="0">
                          <a:latin typeface="Arial"/>
                        </a:rPr>
                        <a:t>Infecciones respiratorias agudas *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47,065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51,995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-9.48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Enfermedades diarreicas agudas **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8,624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6,841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26.06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Infección de vías urinarias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6,843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6,217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10.07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Gingivitis y enfermedad periodontal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2,507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2,717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-7.73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Otitis media aguda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2,454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1,876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30.81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Úlceras, gastritis y duodenitis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2,308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1,947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18.54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Conjuntivitis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1,908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1,759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8.47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Enfermedades de Transmisión Sexual ***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918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Arial"/>
                        </a:rPr>
                        <a:t>731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25.58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Obesidad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812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solidFill>
                            <a:srgbClr val="000000"/>
                          </a:solidFill>
                          <a:latin typeface="Arial"/>
                        </a:rPr>
                        <a:t>1,150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-29.39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Asma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514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438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17.35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Hipertensión arterial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466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486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Calibri"/>
                        </a:rPr>
                        <a:t>-4.12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Varicela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287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282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1.77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23655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Accidentes de transporte en vehículos con motor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278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287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-3.14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Diabetes mellitus (Ambas) 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271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316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-14.24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Otras helmintiasis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174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258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-32.56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Insuficiencia venosa periférica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172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225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-23.56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Depresión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161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132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21.97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Quemaduras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151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158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-4.43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Hiperplasia de la próstata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102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125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-18.40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0" i="0" u="none" strike="noStrike">
                          <a:latin typeface="Arial"/>
                        </a:rPr>
                        <a:t>Escabiosis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101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>
                          <a:latin typeface="Arial"/>
                        </a:rPr>
                        <a:t>117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0" i="0" u="none" strike="noStrike" dirty="0">
                          <a:latin typeface="Calibri"/>
                        </a:rPr>
                        <a:t>-13.68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3027">
                <a:tc>
                  <a:txBody>
                    <a:bodyPr/>
                    <a:lstStyle/>
                    <a:p>
                      <a:pPr algn="l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Arial"/>
                        </a:rPr>
                        <a:t>Total :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77,656</a:t>
                      </a:r>
                    </a:p>
                  </a:txBody>
                  <a:tcPr marL="5357" marR="5357" marT="5357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es-MX" sz="10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80,060</a:t>
                      </a:r>
                    </a:p>
                  </a:txBody>
                  <a:tcPr marL="5357" marR="5357" marT="5357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s-MX" sz="1000" b="1" i="0" u="none" strike="noStrike" dirty="0">
                          <a:latin typeface="Calibri"/>
                        </a:rPr>
                        <a:t>-3.00</a:t>
                      </a:r>
                    </a:p>
                  </a:txBody>
                  <a:tcPr marL="5357" marR="5357" marT="5357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38244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Fuente: EPIMORBI-SUAVE. 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gridSpan="3">
                  <a:txBody>
                    <a:bodyPr/>
                    <a:lstStyle/>
                    <a:p>
                      <a:pPr algn="r" fontAlgn="b"/>
                      <a:r>
                        <a:rPr lang="es-MX" sz="900" b="0" i="0" u="none" strike="noStrike" dirty="0">
                          <a:latin typeface="Arial"/>
                        </a:rPr>
                        <a:t>Corte de </a:t>
                      </a:r>
                      <a:r>
                        <a:rPr lang="es-MX" sz="900" b="0" i="0" u="none" strike="noStrike" dirty="0" err="1">
                          <a:latin typeface="Arial"/>
                        </a:rPr>
                        <a:t>informacion</a:t>
                      </a:r>
                      <a:r>
                        <a:rPr lang="es-MX" sz="900" b="0" i="0" u="none" strike="noStrike" dirty="0">
                          <a:latin typeface="Arial"/>
                        </a:rPr>
                        <a:t> al 22-02-2018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867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*Incluye: infección respiratoria aguda, faringitis, amigdalitis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estreptococica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neumonía, bronconeumonía e influenza.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867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 dirty="0">
                          <a:latin typeface="Arial"/>
                        </a:rPr>
                        <a:t>**Incluye: amibiasis intestinal,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shigelosis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fiebre tifoidea, </a:t>
                      </a:r>
                      <a:r>
                        <a:rPr lang="es-MX" sz="700" b="0" i="0" u="none" strike="noStrike" dirty="0" err="1">
                          <a:latin typeface="Arial"/>
                        </a:rPr>
                        <a:t>giardiasis</a:t>
                      </a:r>
                      <a:r>
                        <a:rPr lang="es-MX" sz="700" b="0" i="0" u="none" strike="noStrike" dirty="0">
                          <a:latin typeface="Arial"/>
                        </a:rPr>
                        <a:t>, enfermedad diarreica aguda, intoxicación alimentaria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824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bacteriana, paratifoidea, otras salmonelosis y otras infecciones intestinales debidas a protozoarios.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08678">
                <a:tc gridSpan="4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***Incluye: VIH, candidiasis urogenital, herpes genital, infección gonocócica genitourinaria, linfogranuloma venéreo,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3824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 sífilis adquirida, tricomoniasis urogenital, chancro blando y vulvovaginitis aguda.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4">
                <a:tc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Incluye diabetes mellitus tipo 1 y 2.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4">
                <a:tc gridSpan="2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Observación: Se Incluye información de Consultorios Anexos a Farmacia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>
                        <a:latin typeface="Arial"/>
                      </a:endParaRP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38244">
                <a:tc gridSpan="3">
                  <a:txBody>
                    <a:bodyPr/>
                    <a:lstStyle/>
                    <a:p>
                      <a:pPr algn="l" fontAlgn="b"/>
                      <a:r>
                        <a:rPr lang="es-MX" sz="700" b="0" i="0" u="none" strike="noStrike">
                          <a:latin typeface="Arial"/>
                        </a:rPr>
                        <a:t>Nota: información disponible en el sistema de notificación, para el mismo período en ambos años. </a:t>
                      </a: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900" b="0" i="0" u="none" strike="noStrike" dirty="0">
                        <a:latin typeface="Arial"/>
                      </a:endParaRPr>
                    </a:p>
                  </a:txBody>
                  <a:tcPr marL="5357" marR="5357" marT="5357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8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graphicFrame>
        <p:nvGraphicFramePr>
          <p:cNvPr id="17" name="16 Tabla"/>
          <p:cNvGraphicFramePr>
            <a:graphicFrameLocks noGrp="1"/>
          </p:cNvGraphicFramePr>
          <p:nvPr/>
        </p:nvGraphicFramePr>
        <p:xfrm>
          <a:off x="1428728" y="2500306"/>
          <a:ext cx="6096000" cy="1909428"/>
        </p:xfrm>
        <a:graphic>
          <a:graphicData uri="http://schemas.openxmlformats.org/drawingml/2006/table">
            <a:tbl>
              <a:tblPr/>
              <a:tblGrid>
                <a:gridCol w="578597"/>
                <a:gridCol w="513708"/>
                <a:gridCol w="511905"/>
                <a:gridCol w="612844"/>
                <a:gridCol w="605635"/>
                <a:gridCol w="490276"/>
                <a:gridCol w="432596"/>
                <a:gridCol w="432596"/>
                <a:gridCol w="432596"/>
                <a:gridCol w="475856"/>
                <a:gridCol w="475856"/>
                <a:gridCol w="533535"/>
              </a:tblGrid>
              <a:tr h="168930">
                <a:tc gridSpan="8">
                  <a:txBody>
                    <a:bodyPr/>
                    <a:lstStyle/>
                    <a:p>
                      <a:pPr algn="l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BCS. INCIDENCIA DE INFLUENZA SEGÚN RESULTADOS POR MUNICIPIO . PERIODO INTERESTACIONAL 2018</a:t>
                      </a: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endParaRPr lang="es-MX" sz="800" b="0" i="0" u="none" strike="noStrike">
                        <a:solidFill>
                          <a:srgbClr val="000000"/>
                        </a:solidFill>
                        <a:latin typeface="Calibri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987"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POBLACION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MUNICIPIO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 dirty="0">
                          <a:solidFill>
                            <a:srgbClr val="FFFFFF"/>
                          </a:solidFill>
                          <a:latin typeface="Calibri"/>
                        </a:rPr>
                        <a:t>PROBABLES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MUESTREADOS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CONFIRMADOS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gridSpan="6"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TIPO DE VIRUS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INCIDENCIA**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</a:tr>
              <a:tr h="217974"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H1N1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H3N2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A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B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VSR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es-MX" sz="800" b="1" i="0" u="none" strike="noStrike">
                          <a:solidFill>
                            <a:srgbClr val="FFFFFF"/>
                          </a:solidFill>
                          <a:latin typeface="Calibri"/>
                        </a:rPr>
                        <a:t>CORONA NL63</a:t>
                      </a:r>
                    </a:p>
                  </a:txBody>
                  <a:tcPr marL="5449" marR="5449" marT="5449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46D0A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</a:tr>
              <a:tr h="10898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85222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COMONDU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45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7.0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98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23063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LORETO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9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0.0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98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72244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MULEGE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1.4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98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313197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LA PAZ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138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131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17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8.6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98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339101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LOS CABOS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155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89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18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 dirty="0">
                          <a:solidFill>
                            <a:srgbClr val="000000"/>
                          </a:solidFill>
                          <a:latin typeface="Calibri"/>
                        </a:rPr>
                        <a:t>8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7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5.3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08987"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832827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ESTATAL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365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264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52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12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27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0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b"/>
                      <a:r>
                        <a:rPr lang="es-MX" sz="800" b="1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6.1</a:t>
                      </a:r>
                    </a:p>
                  </a:txBody>
                  <a:tcPr marL="5449" marR="5449" marT="5449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68930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FUENTE: PLATAFORMA SINAVE </a:t>
                      </a: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</a:tcPr>
                </a:tc>
              </a:tr>
              <a:tr h="168930">
                <a:tc gridSpan="3">
                  <a:txBody>
                    <a:bodyPr/>
                    <a:lstStyle/>
                    <a:p>
                      <a:pPr algn="l" rtl="0" fontAlgn="b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21/02/2018</a:t>
                      </a: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  <a:tr h="168930">
                <a:tc gridSpan="5">
                  <a:txBody>
                    <a:bodyPr/>
                    <a:lstStyle/>
                    <a:p>
                      <a:pPr algn="l" rtl="0" fontAlgn="ctr"/>
                      <a:r>
                        <a:rPr lang="es-MX" sz="800" b="0" i="0" u="none" strike="noStrike">
                          <a:solidFill>
                            <a:srgbClr val="000000"/>
                          </a:solidFill>
                          <a:latin typeface="Calibri"/>
                        </a:rPr>
                        <a:t>** INCIDENCIA POR CADA 100,000 HBTS</a:t>
                      </a:r>
                    </a:p>
                  </a:txBody>
                  <a:tcPr marL="5449" marR="5449" marT="5449" marB="0"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s-MX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es-MX" sz="1100" b="0" i="0" u="none" strike="noStrike" dirty="0">
                        <a:solidFill>
                          <a:srgbClr val="000000"/>
                        </a:solidFill>
                        <a:latin typeface="Arial"/>
                      </a:endParaRPr>
                    </a:p>
                  </a:txBody>
                  <a:tcPr marL="5449" marR="5449" marT="5449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1 Título"/>
          <p:cNvSpPr>
            <a:spLocks noGrp="1"/>
          </p:cNvSpPr>
          <p:nvPr>
            <p:ph type="title"/>
          </p:nvPr>
        </p:nvSpPr>
        <p:spPr>
          <a:xfrm>
            <a:off x="2143108" y="714356"/>
            <a:ext cx="4104456" cy="1143000"/>
          </a:xfrm>
        </p:spPr>
        <p:txBody>
          <a:bodyPr>
            <a:normAutofit/>
          </a:bodyPr>
          <a:lstStyle/>
          <a:p>
            <a:r>
              <a:rPr lang="es-MX" sz="2800" dirty="0" smtClean="0"/>
              <a:t>INFLUENZA </a:t>
            </a:r>
            <a:r>
              <a:rPr lang="es-MX" sz="2800" dirty="0" smtClean="0"/>
              <a:t>2018</a:t>
            </a:r>
            <a:endParaRPr lang="es-MX" sz="2800" dirty="0"/>
          </a:p>
        </p:txBody>
      </p:sp>
      <p:sp>
        <p:nvSpPr>
          <p:cNvPr id="7" name="Título 4"/>
          <p:cNvSpPr txBox="1">
            <a:spLocks/>
          </p:cNvSpPr>
          <p:nvPr/>
        </p:nvSpPr>
        <p:spPr>
          <a:xfrm>
            <a:off x="142844" y="214290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BOLETIN EPIDEMIOLOGICO SEMANAL </a:t>
            </a:r>
            <a:b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es-MX" sz="11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SEMANA 8 2018</a:t>
            </a:r>
            <a:endParaRPr kumimoji="0" lang="es-MX" sz="11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8" name="Marcador de contenido 6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444208" y="263401"/>
            <a:ext cx="2102946" cy="1078903"/>
          </a:xfrm>
        </p:spPr>
      </p:pic>
      <p:pic>
        <p:nvPicPr>
          <p:cNvPr id="9" name="Imagen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467544" y="248883"/>
            <a:ext cx="1800200" cy="1252154"/>
          </a:xfrm>
          <a:prstGeom prst="rect">
            <a:avLst/>
          </a:prstGeom>
        </p:spPr>
      </p:pic>
      <p:pic>
        <p:nvPicPr>
          <p:cNvPr id="18434" name="Picture 2"/>
          <p:cNvPicPr>
            <a:picLocks noChangeAspect="1" noChangeArrowheads="1"/>
          </p:cNvPicPr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1500166" y="1643050"/>
            <a:ext cx="5815025" cy="505228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</TotalTime>
  <Words>476</Words>
  <Application>Microsoft Office PowerPoint</Application>
  <PresentationFormat>Presentación en pantalla (4:3)</PresentationFormat>
  <Paragraphs>207</Paragraphs>
  <Slides>4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4</vt:i4>
      </vt:variant>
    </vt:vector>
  </HeadingPairs>
  <TitlesOfParts>
    <vt:vector size="5" baseType="lpstr">
      <vt:lpstr>Tema de Office</vt:lpstr>
      <vt:lpstr>B.C.S.  PANORAMA EPIDEMIOLOGICO 2018</vt:lpstr>
      <vt:lpstr>MORBILIDAD GENERAL </vt:lpstr>
      <vt:lpstr>INFLUENZA 2018</vt:lpstr>
      <vt:lpstr>INFLUENZA 2018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B.C.S.  PANORAMA EPIDEMIOLOGICO 2014</dc:title>
  <dc:creator>jgreen</dc:creator>
  <cp:lastModifiedBy>jgreen</cp:lastModifiedBy>
  <cp:revision>19</cp:revision>
  <dcterms:created xsi:type="dcterms:W3CDTF">2018-06-06T16:56:21Z</dcterms:created>
  <dcterms:modified xsi:type="dcterms:W3CDTF">2018-07-05T16:15:47Z</dcterms:modified>
</cp:coreProperties>
</file>